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7" r:id="rId3"/>
    <p:sldId id="323" r:id="rId4"/>
    <p:sldId id="279" r:id="rId5"/>
    <p:sldId id="280" r:id="rId6"/>
    <p:sldId id="281" r:id="rId7"/>
    <p:sldId id="283" r:id="rId8"/>
    <p:sldId id="273" r:id="rId9"/>
    <p:sldId id="285" r:id="rId10"/>
    <p:sldId id="284" r:id="rId11"/>
    <p:sldId id="286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5" r:id="rId28"/>
    <p:sldId id="304" r:id="rId29"/>
    <p:sldId id="306" r:id="rId30"/>
    <p:sldId id="307" r:id="rId31"/>
    <p:sldId id="308" r:id="rId32"/>
    <p:sldId id="309" r:id="rId33"/>
    <p:sldId id="325" r:id="rId34"/>
    <p:sldId id="324" r:id="rId35"/>
    <p:sldId id="326" r:id="rId36"/>
    <p:sldId id="327" r:id="rId37"/>
    <p:sldId id="310" r:id="rId38"/>
    <p:sldId id="311" r:id="rId39"/>
    <p:sldId id="314" r:id="rId40"/>
    <p:sldId id="312" r:id="rId41"/>
    <p:sldId id="321" r:id="rId42"/>
    <p:sldId id="322" r:id="rId43"/>
    <p:sldId id="315" r:id="rId44"/>
    <p:sldId id="316" r:id="rId45"/>
    <p:sldId id="317" r:id="rId46"/>
    <p:sldId id="318" r:id="rId47"/>
    <p:sldId id="319" r:id="rId48"/>
    <p:sldId id="320" r:id="rId4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1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52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03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65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55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39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7509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92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510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97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4100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92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99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35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8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167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86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52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3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06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0207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119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982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794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94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705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543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705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5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176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96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84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201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728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34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4740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794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37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9362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970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7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91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49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5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8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microsoft.com/office/2007/relationships/hdphoto" Target="../media/hdphoto1.wdp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microsoft.com/office/2007/relationships/hdphoto" Target="../media/hdphoto1.wdp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microsoft.com/office/2007/relationships/hdphoto" Target="../media/hdphoto1.wdp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microsoft.com/office/2007/relationships/hdphoto" Target="../media/hdphoto1.wdp"/><Relationship Id="rId9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Definitive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9146231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Regressão Linear com Multivariáveis e Regressão Polinomial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multiple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713257" y="1557293"/>
            <a:ext cx="27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Anteriormente (n=1)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776656" y="2095787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713257" y="4918225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1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/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>
            <a:extLst>
              <a:ext uri="{FF2B5EF4-FFF2-40B4-BE49-F238E27FC236}">
                <a16:creationId xmlns:a16="http://schemas.microsoft.com/office/drawing/2014/main" id="{699785CB-413E-49AE-B607-D3C5A362E095}"/>
              </a:ext>
            </a:extLst>
          </p:cNvPr>
          <p:cNvSpPr txBox="1"/>
          <p:nvPr/>
        </p:nvSpPr>
        <p:spPr>
          <a:xfrm flipH="1">
            <a:off x="6504982" y="1544187"/>
            <a:ext cx="3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Novo algoritmo (n &gt;= 1)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11552A3-624B-4AAA-9B3F-B3DCEA9B474F}"/>
              </a:ext>
            </a:extLst>
          </p:cNvPr>
          <p:cNvSpPr txBox="1"/>
          <p:nvPr/>
        </p:nvSpPr>
        <p:spPr>
          <a:xfrm flipH="1">
            <a:off x="6600056" y="3529736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/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8AA73BA8-119B-4F44-AF26-3F8C2E80084B}"/>
              </a:ext>
            </a:extLst>
          </p:cNvPr>
          <p:cNvSpPr txBox="1"/>
          <p:nvPr/>
        </p:nvSpPr>
        <p:spPr>
          <a:xfrm flipH="1">
            <a:off x="6600056" y="2127206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/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E04D8F06-9018-4CA6-96E4-F4E12A81CBD7}"/>
              </a:ext>
            </a:extLst>
          </p:cNvPr>
          <p:cNvSpPr/>
          <p:nvPr/>
        </p:nvSpPr>
        <p:spPr>
          <a:xfrm>
            <a:off x="8027000" y="2434341"/>
            <a:ext cx="3037552" cy="9787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6A95AB3-A386-45A1-B8A1-4D15366F1CC1}"/>
              </a:ext>
            </a:extLst>
          </p:cNvPr>
          <p:cNvCxnSpPr>
            <a:cxnSpLocks/>
          </p:cNvCxnSpPr>
          <p:nvPr/>
        </p:nvCxnSpPr>
        <p:spPr>
          <a:xfrm flipV="1">
            <a:off x="9912425" y="2121270"/>
            <a:ext cx="429377" cy="31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34866-5E9F-4750-B8BF-331321E80A41}"/>
              </a:ext>
            </a:extLst>
          </p:cNvPr>
          <p:cNvCxnSpPr>
            <a:cxnSpLocks/>
          </p:cNvCxnSpPr>
          <p:nvPr/>
        </p:nvCxnSpPr>
        <p:spPr>
          <a:xfrm>
            <a:off x="5879976" y="1652753"/>
            <a:ext cx="0" cy="440509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/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/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/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6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2" grpId="0"/>
      <p:bldP spid="43" grpId="0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Feature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Scaling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Tratando </a:t>
            </a:r>
            <a:r>
              <a:rPr lang="pt-BR" sz="2000" dirty="0" err="1">
                <a:latin typeface="Consolas" panose="020B0609020204030204" pitchFamily="49" charset="0"/>
              </a:rPr>
              <a:t>features</a:t>
            </a:r>
            <a:r>
              <a:rPr lang="pt-BR" sz="2000" dirty="0">
                <a:latin typeface="Consolas" panose="020B0609020204030204" pitchFamily="49" charset="0"/>
              </a:rPr>
              <a:t> para um melhor aproveitamento</a:t>
            </a:r>
          </a:p>
        </p:txBody>
      </p:sp>
    </p:spTree>
    <p:extLst>
      <p:ext uri="{BB962C8B-B14F-4D97-AF65-F5344CB8AC3E}">
        <p14:creationId xmlns:p14="http://schemas.microsoft.com/office/powerpoint/2010/main" val="2646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444588" y="1695012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Garantir que 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estão em escalar similares para garantir uma melhor eficiência ao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7961EA-18B3-442F-9348-85206B107E70}"/>
              </a:ext>
            </a:extLst>
          </p:cNvPr>
          <p:cNvSpPr txBox="1"/>
          <p:nvPr/>
        </p:nvSpPr>
        <p:spPr>
          <a:xfrm flipH="1">
            <a:off x="444588" y="2636912"/>
            <a:ext cx="18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Por exemplo: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/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0−2000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𝑓𝑒𝑒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blipFill>
                <a:blip r:embed="rId5"/>
                <a:stretch>
                  <a:fillRect l="-656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/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𝑏𝑒𝑑𝑟𝑜𝑜𝑚𝑠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(1−5)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blipFill>
                <a:blip r:embed="rId6"/>
                <a:stretch>
                  <a:fillRect l="-346" r="-1903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E13243-E3B2-4D99-81BE-1A7FA7BC7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" y="3578848"/>
            <a:ext cx="2592288" cy="258491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A9E60A-50F7-459E-82D1-40C27D2F2972}"/>
              </a:ext>
            </a:extLst>
          </p:cNvPr>
          <p:cNvSpPr txBox="1"/>
          <p:nvPr/>
        </p:nvSpPr>
        <p:spPr>
          <a:xfrm flipH="1">
            <a:off x="3439478" y="4501972"/>
            <a:ext cx="280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Difícil para o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encontrar o mínimo global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4A9B670-EE7C-47F6-89A8-1E0F1624B19D}"/>
              </a:ext>
            </a:extLst>
          </p:cNvPr>
          <p:cNvCxnSpPr>
            <a:cxnSpLocks/>
          </p:cNvCxnSpPr>
          <p:nvPr/>
        </p:nvCxnSpPr>
        <p:spPr>
          <a:xfrm>
            <a:off x="6326118" y="2663697"/>
            <a:ext cx="72008" cy="3394149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/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/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0FC0277-872C-49C2-8410-8EF6108D8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280" y="3960190"/>
            <a:ext cx="2750398" cy="199413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E05CC8-6D0F-4D66-9503-16E2F5074421}"/>
              </a:ext>
            </a:extLst>
          </p:cNvPr>
          <p:cNvSpPr txBox="1"/>
          <p:nvPr/>
        </p:nvSpPr>
        <p:spPr>
          <a:xfrm flipH="1">
            <a:off x="9536534" y="4409639"/>
            <a:ext cx="280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converge muito mais rápido</a:t>
            </a:r>
          </a:p>
        </p:txBody>
      </p:sp>
    </p:spTree>
    <p:extLst>
      <p:ext uri="{BB962C8B-B14F-4D97-AF65-F5344CB8AC3E}">
        <p14:creationId xmlns:p14="http://schemas.microsoft.com/office/powerpoint/2010/main" val="1988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E1818E-5F00-4D48-BC1E-76F618BF3BB5}"/>
              </a:ext>
            </a:extLst>
          </p:cNvPr>
          <p:cNvSpPr txBox="1"/>
          <p:nvPr/>
        </p:nvSpPr>
        <p:spPr>
          <a:xfrm flipH="1">
            <a:off x="732620" y="1597819"/>
            <a:ext cx="82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 ideia é restringir o range das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valores próximos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27C592-5120-48AD-B9B2-C2A2E261EEC9}"/>
              </a:ext>
            </a:extLst>
          </p:cNvPr>
          <p:cNvSpPr txBox="1"/>
          <p:nvPr/>
        </p:nvSpPr>
        <p:spPr>
          <a:xfrm flipH="1">
            <a:off x="732620" y="2120143"/>
            <a:ext cx="15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 geral: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/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−1≤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blipFill>
                <a:blip r:embed="rId5"/>
                <a:stretch>
                  <a:fillRect l="-472" r="-3302" b="-2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/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blipFill>
                <a:blip r:embed="rId6"/>
                <a:stretch>
                  <a:fillRect l="-3390" r="-678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4A1DFC1-58F8-48ED-B468-7977514FEEB8}"/>
              </a:ext>
            </a:extLst>
          </p:cNvPr>
          <p:cNvSpPr txBox="1"/>
          <p:nvPr/>
        </p:nvSpPr>
        <p:spPr>
          <a:xfrm flipH="1">
            <a:off x="5271424" y="2123564"/>
            <a:ext cx="21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Lembrando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/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blipFill>
                <a:blip r:embed="rId7"/>
                <a:stretch>
                  <a:fillRect l="-4098" r="-3689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/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blipFill>
                <a:blip r:embed="rId8"/>
                <a:stretch>
                  <a:fillRect l="-313" r="-312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/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−100≤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blipFill>
                <a:blip r:embed="rId9"/>
                <a:stretch>
                  <a:fillRect r="-229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/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−0.0001≤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≤0.0001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blipFill>
                <a:blip r:embed="rId10"/>
                <a:stretch>
                  <a:fillRect r="-190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ímbolo de &quot;Não Permitido&quot; 1">
            <a:extLst>
              <a:ext uri="{FF2B5EF4-FFF2-40B4-BE49-F238E27FC236}">
                <a16:creationId xmlns:a16="http://schemas.microsoft.com/office/drawing/2014/main" id="{C53B3FD2-E7FD-4CA9-8362-7C11F07ABD7F}"/>
              </a:ext>
            </a:extLst>
          </p:cNvPr>
          <p:cNvSpPr/>
          <p:nvPr/>
        </p:nvSpPr>
        <p:spPr>
          <a:xfrm>
            <a:off x="6570363" y="4583628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CF23B1BC-2D15-490A-B3C6-4C222BCC00F5}"/>
              </a:ext>
            </a:extLst>
          </p:cNvPr>
          <p:cNvSpPr/>
          <p:nvPr/>
        </p:nvSpPr>
        <p:spPr>
          <a:xfrm>
            <a:off x="6888088" y="5136402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Forma em L 4">
            <a:extLst>
              <a:ext uri="{FF2B5EF4-FFF2-40B4-BE49-F238E27FC236}">
                <a16:creationId xmlns:a16="http://schemas.microsoft.com/office/drawing/2014/main" id="{4402545F-9CE5-4FCB-B648-FEF2988F9211}"/>
              </a:ext>
            </a:extLst>
          </p:cNvPr>
          <p:cNvSpPr/>
          <p:nvPr/>
        </p:nvSpPr>
        <p:spPr>
          <a:xfrm rot="18695466">
            <a:off x="6152954" y="3501547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orma em L 32">
            <a:extLst>
              <a:ext uri="{FF2B5EF4-FFF2-40B4-BE49-F238E27FC236}">
                <a16:creationId xmlns:a16="http://schemas.microsoft.com/office/drawing/2014/main" id="{CA348125-E795-4766-8C97-BE644A19CDA1}"/>
              </a:ext>
            </a:extLst>
          </p:cNvPr>
          <p:cNvSpPr/>
          <p:nvPr/>
        </p:nvSpPr>
        <p:spPr>
          <a:xfrm rot="18695466">
            <a:off x="6325737" y="4000880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862476-9207-4012-B89A-962A0943E196}"/>
              </a:ext>
            </a:extLst>
          </p:cNvPr>
          <p:cNvSpPr txBox="1"/>
          <p:nvPr/>
        </p:nvSpPr>
        <p:spPr>
          <a:xfrm flipH="1">
            <a:off x="4830356" y="2996952"/>
            <a:ext cx="139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Exemplos:</a:t>
            </a:r>
          </a:p>
        </p:txBody>
      </p:sp>
    </p:spTree>
    <p:extLst>
      <p:ext uri="{BB962C8B-B14F-4D97-AF65-F5344CB8AC3E}">
        <p14:creationId xmlns:p14="http://schemas.microsoft.com/office/powerpoint/2010/main" val="8720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30" grpId="0"/>
      <p:bldP spid="2" grpId="0" animBg="1"/>
      <p:bldP spid="32" grpId="0" animBg="1"/>
      <p:bldP spid="5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/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C5B1F0F-DFAB-464A-9294-4065DC42A2E7}"/>
              </a:ext>
            </a:extLst>
          </p:cNvPr>
          <p:cNvSpPr txBox="1"/>
          <p:nvPr/>
        </p:nvSpPr>
        <p:spPr>
          <a:xfrm flipH="1">
            <a:off x="3016945" y="235788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Amostra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F8F85A-38F0-46B8-9ECA-7E9B6106F1A5}"/>
              </a:ext>
            </a:extLst>
          </p:cNvPr>
          <p:cNvSpPr txBox="1"/>
          <p:nvPr/>
        </p:nvSpPr>
        <p:spPr>
          <a:xfrm flipH="1">
            <a:off x="5970489" y="2173215"/>
            <a:ext cx="237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Média da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1FEB8D8-708C-473E-AA6C-959343C49B5B}"/>
              </a:ext>
            </a:extLst>
          </p:cNvPr>
          <p:cNvSpPr txBox="1"/>
          <p:nvPr/>
        </p:nvSpPr>
        <p:spPr>
          <a:xfrm flipH="1">
            <a:off x="5807968" y="3933056"/>
            <a:ext cx="237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Valor máximo ou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Range (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-min)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511CB1B-CCB6-4122-BADE-13BDADFA6F24}"/>
              </a:ext>
            </a:extLst>
          </p:cNvPr>
          <p:cNvCxnSpPr>
            <a:endCxn id="23" idx="1"/>
          </p:cNvCxnSpPr>
          <p:nvPr/>
        </p:nvCxnSpPr>
        <p:spPr>
          <a:xfrm flipH="1" flipV="1">
            <a:off x="4313089" y="2542547"/>
            <a:ext cx="50405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7B5C81B-F797-46BF-A7CA-B9A59F645388}"/>
              </a:ext>
            </a:extLst>
          </p:cNvPr>
          <p:cNvCxnSpPr>
            <a:cxnSpLocks/>
          </p:cNvCxnSpPr>
          <p:nvPr/>
        </p:nvCxnSpPr>
        <p:spPr>
          <a:xfrm flipV="1">
            <a:off x="5807968" y="2510281"/>
            <a:ext cx="162521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EBF0B2E-7584-41EB-870E-49A424EE7482}"/>
              </a:ext>
            </a:extLst>
          </p:cNvPr>
          <p:cNvCxnSpPr>
            <a:cxnSpLocks/>
          </p:cNvCxnSpPr>
          <p:nvPr/>
        </p:nvCxnSpPr>
        <p:spPr>
          <a:xfrm>
            <a:off x="5807968" y="3563724"/>
            <a:ext cx="798258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D771313-CBC5-4D1C-9BEA-3694E862F0F9}"/>
              </a:ext>
            </a:extLst>
          </p:cNvPr>
          <p:cNvSpPr txBox="1"/>
          <p:nvPr/>
        </p:nvSpPr>
        <p:spPr>
          <a:xfrm flipH="1">
            <a:off x="1343472" y="5120606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Com isso, 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questão é restringida a um determinado range (normalmente um valor entre -1 e 1 (entre -3 e 3 também é aceitável). </a:t>
            </a:r>
          </a:p>
        </p:txBody>
      </p:sp>
    </p:spTree>
    <p:extLst>
      <p:ext uri="{BB962C8B-B14F-4D97-AF65-F5344CB8AC3E}">
        <p14:creationId xmlns:p14="http://schemas.microsoft.com/office/powerpoint/2010/main" val="22249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/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/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81E878-C6F1-461A-9A66-6672CB922E8F}"/>
              </a:ext>
            </a:extLst>
          </p:cNvPr>
          <p:cNvSpPr txBox="1"/>
          <p:nvPr/>
        </p:nvSpPr>
        <p:spPr>
          <a:xfrm flipH="1">
            <a:off x="839416" y="36282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 anterior: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/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09404B-BC1D-472A-AA01-67706902FB24}"/>
              </a:ext>
            </a:extLst>
          </p:cNvPr>
          <p:cNvSpPr txBox="1"/>
          <p:nvPr/>
        </p:nvSpPr>
        <p:spPr>
          <a:xfrm flipH="1">
            <a:off x="5772418" y="3574757"/>
            <a:ext cx="566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Representando o preço de uma casa com um range entre 100 e 2000 e uma média de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/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1900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2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Aprofundando conhecimentos no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está trabalhando bem?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2D3EA-C8E3-41B5-B51B-88D97F53D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53" y="1556792"/>
            <a:ext cx="4739509" cy="4623059"/>
          </a:xfrm>
          <a:prstGeom prst="rect">
            <a:avLst/>
          </a:prstGeom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2F9B23F-7593-4D37-BD4A-48B9FDCA23A4}"/>
              </a:ext>
            </a:extLst>
          </p:cNvPr>
          <p:cNvSpPr/>
          <p:nvPr/>
        </p:nvSpPr>
        <p:spPr>
          <a:xfrm>
            <a:off x="1882588" y="2560320"/>
            <a:ext cx="3571539" cy="2130014"/>
          </a:xfrm>
          <a:custGeom>
            <a:avLst/>
            <a:gdLst>
              <a:gd name="connsiteX0" fmla="*/ 0 w 3571539"/>
              <a:gd name="connsiteY0" fmla="*/ 0 h 2130014"/>
              <a:gd name="connsiteX1" fmla="*/ 311972 w 3571539"/>
              <a:gd name="connsiteY1" fmla="*/ 796066 h 2130014"/>
              <a:gd name="connsiteX2" fmla="*/ 548640 w 3571539"/>
              <a:gd name="connsiteY2" fmla="*/ 1161826 h 2130014"/>
              <a:gd name="connsiteX3" fmla="*/ 1129553 w 3571539"/>
              <a:gd name="connsiteY3" fmla="*/ 1667435 h 2130014"/>
              <a:gd name="connsiteX4" fmla="*/ 1990165 w 3571539"/>
              <a:gd name="connsiteY4" fmla="*/ 2011680 h 2130014"/>
              <a:gd name="connsiteX5" fmla="*/ 3571539 w 3571539"/>
              <a:gd name="connsiteY5" fmla="*/ 2130014 h 213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539" h="2130014">
                <a:moveTo>
                  <a:pt x="0" y="0"/>
                </a:moveTo>
                <a:cubicBezTo>
                  <a:pt x="110266" y="301214"/>
                  <a:pt x="220532" y="602428"/>
                  <a:pt x="311972" y="796066"/>
                </a:cubicBezTo>
                <a:cubicBezTo>
                  <a:pt x="403412" y="989704"/>
                  <a:pt x="412377" y="1016598"/>
                  <a:pt x="548640" y="1161826"/>
                </a:cubicBezTo>
                <a:cubicBezTo>
                  <a:pt x="684904" y="1307054"/>
                  <a:pt x="889299" y="1525793"/>
                  <a:pt x="1129553" y="1667435"/>
                </a:cubicBezTo>
                <a:cubicBezTo>
                  <a:pt x="1369807" y="1809077"/>
                  <a:pt x="1583167" y="1934583"/>
                  <a:pt x="1990165" y="2011680"/>
                </a:cubicBezTo>
                <a:cubicBezTo>
                  <a:pt x="2397163" y="2088777"/>
                  <a:pt x="2984351" y="2109395"/>
                  <a:pt x="3571539" y="213001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57638F2-36D3-4294-B1AC-122616FA1812}"/>
              </a:ext>
            </a:extLst>
          </p:cNvPr>
          <p:cNvSpPr/>
          <p:nvPr/>
        </p:nvSpPr>
        <p:spPr>
          <a:xfrm>
            <a:off x="2351584" y="3645024"/>
            <a:ext cx="72008" cy="7928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/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AEDAD81-B6BD-4B15-94C6-742D7C3978D4}"/>
              </a:ext>
            </a:extLst>
          </p:cNvPr>
          <p:cNvCxnSpPr>
            <a:stCxn id="19" idx="4"/>
          </p:cNvCxnSpPr>
          <p:nvPr/>
        </p:nvCxnSpPr>
        <p:spPr>
          <a:xfrm>
            <a:off x="2387588" y="3724305"/>
            <a:ext cx="0" cy="13039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FDCF248-B054-4E13-AC67-2C653644DBD7}"/>
              </a:ext>
            </a:extLst>
          </p:cNvPr>
          <p:cNvCxnSpPr>
            <a:stCxn id="19" idx="0"/>
          </p:cNvCxnSpPr>
          <p:nvPr/>
        </p:nvCxnSpPr>
        <p:spPr>
          <a:xfrm flipV="1">
            <a:off x="2387588" y="3501008"/>
            <a:ext cx="18002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B12A679-7ECA-4D47-855C-4DA99789B8FC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1380569" y="3684664"/>
            <a:ext cx="971015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/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 r="-725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12143A-E3D0-4276-A616-699EF1CB9D5E}"/>
              </a:ext>
            </a:extLst>
          </p:cNvPr>
          <p:cNvSpPr txBox="1"/>
          <p:nvPr/>
        </p:nvSpPr>
        <p:spPr>
          <a:xfrm flipH="1">
            <a:off x="5159896" y="2182891"/>
            <a:ext cx="63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deve decrescer a cada iteração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/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converge se </a:t>
                </a:r>
                <a:r>
                  <a:rPr lang="pt-BR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descresce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menos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iteração</a:t>
                </a:r>
              </a:p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blipFill>
                <a:blip r:embed="rId8"/>
                <a:stretch>
                  <a:fillRect l="-772" t="-3311" r="-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Atuação na Prática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CE2778-AD03-4D74-AED6-3D251DEB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049" y="1883291"/>
            <a:ext cx="88868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/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/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/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/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/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/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2214 -3.7037E-6 C 0.03203 -3.7037E-6 0.04427 -0.03657 0.04427 -0.06597 L 0.04427 -0.13194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1069 2.59259E-6 C -0.15482 2.59259E-6 -0.2138 -0.05139 -0.2138 -0.09283 L -0.2138 -0.18565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15534 -2.59259E-6 C 0.22487 -2.59259E-6 0.31068 -0.0662 0.31068 -0.1199 L 0.31068 -0.23958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pequeno, a convergência é muito lenta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grande,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Gradient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não irá decrescer a cada iteração (ou talvez nem convergir)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Tentar 0.001, 0.003, 0.01, 0.03, 0.1, 0.3...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blipFill>
                <a:blip r:embed="rId5"/>
                <a:stretch>
                  <a:fillRect l="-996" t="-2111" r="-934" b="-50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C15D34-443C-4C6E-A54B-C99094C90495}"/>
              </a:ext>
            </a:extLst>
          </p:cNvPr>
          <p:cNvSpPr txBox="1"/>
          <p:nvPr/>
        </p:nvSpPr>
        <p:spPr>
          <a:xfrm flipH="1">
            <a:off x="1271464" y="155679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com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B15747-45A3-454A-BA43-38F3B8C68CCB}"/>
              </a:ext>
            </a:extLst>
          </p:cNvPr>
          <p:cNvSpPr txBox="1"/>
          <p:nvPr/>
        </p:nvSpPr>
        <p:spPr>
          <a:xfrm flipH="1">
            <a:off x="1775520" y="19261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adicionais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E1C6C8-C9F0-40B0-A8DB-7A8A2705D6AC}"/>
              </a:ext>
            </a:extLst>
          </p:cNvPr>
          <p:cNvSpPr txBox="1"/>
          <p:nvPr/>
        </p:nvSpPr>
        <p:spPr>
          <a:xfrm flipH="1">
            <a:off x="1775520" y="229545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1.2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Nova função </a:t>
            </a:r>
            <a:r>
              <a:rPr lang="pt-BR" i="1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D56DD8-B8AD-495D-8C7F-84B4F01B67C1}"/>
              </a:ext>
            </a:extLst>
          </p:cNvPr>
          <p:cNvSpPr txBox="1"/>
          <p:nvPr/>
        </p:nvSpPr>
        <p:spPr>
          <a:xfrm flipH="1">
            <a:off x="1271464" y="27406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2.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para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FBD1BD-AB99-42DB-85F5-AC248D27797E}"/>
              </a:ext>
            </a:extLst>
          </p:cNvPr>
          <p:cNvSpPr txBox="1"/>
          <p:nvPr/>
        </p:nvSpPr>
        <p:spPr>
          <a:xfrm flipH="1">
            <a:off x="1271464" y="316430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56D44F-B576-4DC1-BFFA-C760B12A7450}"/>
              </a:ext>
            </a:extLst>
          </p:cNvPr>
          <p:cNvSpPr txBox="1"/>
          <p:nvPr/>
        </p:nvSpPr>
        <p:spPr>
          <a:xfrm flipH="1">
            <a:off x="1777210" y="356633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Mean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Normalization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B0FE163-65FB-4A56-9B9C-D78AD3A06942}"/>
              </a:ext>
            </a:extLst>
          </p:cNvPr>
          <p:cNvSpPr txBox="1"/>
          <p:nvPr/>
        </p:nvSpPr>
        <p:spPr>
          <a:xfrm flipH="1">
            <a:off x="1271464" y="396835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4.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8C32CE-935E-459E-A0B8-C012119FF570}"/>
              </a:ext>
            </a:extLst>
          </p:cNvPr>
          <p:cNvSpPr txBox="1"/>
          <p:nvPr/>
        </p:nvSpPr>
        <p:spPr>
          <a:xfrm flipH="1">
            <a:off x="1271464" y="44017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5.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Polinomial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706F-650D-4992-A3E7-26967E1E8B2C}"/>
              </a:ext>
            </a:extLst>
          </p:cNvPr>
          <p:cNvSpPr txBox="1"/>
          <p:nvPr/>
        </p:nvSpPr>
        <p:spPr>
          <a:xfrm flipH="1">
            <a:off x="1271464" y="484727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06CF7D-B6C6-4EA4-87D4-81CA40467C89}"/>
              </a:ext>
            </a:extLst>
          </p:cNvPr>
          <p:cNvSpPr txBox="1"/>
          <p:nvPr/>
        </p:nvSpPr>
        <p:spPr>
          <a:xfrm flipH="1">
            <a:off x="1775520" y="526836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6.1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versus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0FE983A-01CF-4650-9FDF-F7C15B5E05DD}"/>
              </a:ext>
            </a:extLst>
          </p:cNvPr>
          <p:cNvSpPr txBox="1"/>
          <p:nvPr/>
        </p:nvSpPr>
        <p:spPr>
          <a:xfrm flipH="1">
            <a:off x="1271464" y="567039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7.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Polynomial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Regression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Aprimorando conhecimentos </a:t>
            </a:r>
          </a:p>
        </p:txBody>
      </p:sp>
    </p:spTree>
    <p:extLst>
      <p:ext uri="{BB962C8B-B14F-4D97-AF65-F5344CB8AC3E}">
        <p14:creationId xmlns:p14="http://schemas.microsoft.com/office/powerpoint/2010/main" val="1229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Aumentando o Grau da Função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não precisa exatamente ser </a:t>
                </a:r>
                <a:r>
                  <a:rPr lang="pt-BR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linear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blipFill>
                <a:blip r:embed="rId5"/>
                <a:stretch>
                  <a:fillRect l="-886" t="-9836" r="-98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BA830725-1395-4DBC-A4BF-C5225E28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412776"/>
            <a:ext cx="4126882" cy="3612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/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𝑓𝑟𝑜𝑛𝑡𝑎𝑔𝑒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blipFill>
                <a:blip r:embed="rId7"/>
                <a:stretch>
                  <a:fillRect l="-1982" r="-11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/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𝑓𝑟𝑜𝑛𝑡𝑎𝑔𝑒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blipFill>
                <a:blip r:embed="rId8"/>
                <a:stretch>
                  <a:fillRect l="-648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/>
              <p:nvPr/>
            </p:nvSpPr>
            <p:spPr>
              <a:xfrm>
                <a:off x="911424" y="3720066"/>
                <a:ext cx="22317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20066"/>
                <a:ext cx="2231700" cy="369332"/>
              </a:xfrm>
              <a:prstGeom prst="rect">
                <a:avLst/>
              </a:prstGeom>
              <a:blipFill>
                <a:blip r:embed="rId9"/>
                <a:stretch>
                  <a:fillRect l="-2459" r="-546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149C149E-C5A5-4E98-93BA-130E41085391}"/>
              </a:ext>
            </a:extLst>
          </p:cNvPr>
          <p:cNvSpPr txBox="1"/>
          <p:nvPr/>
        </p:nvSpPr>
        <p:spPr>
          <a:xfrm flipH="1">
            <a:off x="1053812" y="5280059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Assim, o comportamento da função deixa de ser linear e passa a ser quadrático.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/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  <a:blipFill>
                <a:blip r:embed="rId10"/>
                <a:stretch>
                  <a:fillRect r="-25532"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/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68301D2-1776-49B9-B8AB-3FF2AA468749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170182" y="3059668"/>
            <a:ext cx="410396" cy="3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27E348E-F79B-4F13-826E-1F06888D73DF}"/>
              </a:ext>
            </a:extLst>
          </p:cNvPr>
          <p:cNvCxnSpPr>
            <a:cxnSpLocks/>
          </p:cNvCxnSpPr>
          <p:nvPr/>
        </p:nvCxnSpPr>
        <p:spPr>
          <a:xfrm flipH="1" flipV="1">
            <a:off x="5953200" y="3087209"/>
            <a:ext cx="352841" cy="36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0161D4-1D3C-4886-A6B5-8253590BCD4A}"/>
              </a:ext>
            </a:extLst>
          </p:cNvPr>
          <p:cNvSpPr txBox="1"/>
          <p:nvPr/>
        </p:nvSpPr>
        <p:spPr>
          <a:xfrm flipH="1">
            <a:off x="1053812" y="5754198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Veremos se este modelo se encaixa ao conjunto de dados utilizado de exemplo.</a:t>
            </a:r>
          </a:p>
        </p:txBody>
      </p:sp>
    </p:spTree>
    <p:extLst>
      <p:ext uri="{BB962C8B-B14F-4D97-AF65-F5344CB8AC3E}">
        <p14:creationId xmlns:p14="http://schemas.microsoft.com/office/powerpoint/2010/main" val="39019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2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8F71234-0E72-496E-8BE6-9FDE2D0DD037}"/>
              </a:ext>
            </a:extLst>
          </p:cNvPr>
          <p:cNvSpPr/>
          <p:nvPr/>
        </p:nvSpPr>
        <p:spPr>
          <a:xfrm>
            <a:off x="2500604" y="2442905"/>
            <a:ext cx="4441372" cy="2063781"/>
          </a:xfrm>
          <a:custGeom>
            <a:avLst/>
            <a:gdLst>
              <a:gd name="connsiteX0" fmla="*/ 0 w 4441372"/>
              <a:gd name="connsiteY0" fmla="*/ 2063781 h 2063781"/>
              <a:gd name="connsiteX1" fmla="*/ 251927 w 4441372"/>
              <a:gd name="connsiteY1" fmla="*/ 1587919 h 2063781"/>
              <a:gd name="connsiteX2" fmla="*/ 597159 w 4441372"/>
              <a:gd name="connsiteY2" fmla="*/ 1130719 h 2063781"/>
              <a:gd name="connsiteX3" fmla="*/ 1054359 w 4441372"/>
              <a:gd name="connsiteY3" fmla="*/ 645528 h 2063781"/>
              <a:gd name="connsiteX4" fmla="*/ 1688841 w 4441372"/>
              <a:gd name="connsiteY4" fmla="*/ 272303 h 2063781"/>
              <a:gd name="connsiteX5" fmla="*/ 2425959 w 4441372"/>
              <a:gd name="connsiteY5" fmla="*/ 57699 h 2063781"/>
              <a:gd name="connsiteX6" fmla="*/ 3303037 w 4441372"/>
              <a:gd name="connsiteY6" fmla="*/ 1715 h 2063781"/>
              <a:gd name="connsiteX7" fmla="*/ 4012163 w 4441372"/>
              <a:gd name="connsiteY7" fmla="*/ 104352 h 2063781"/>
              <a:gd name="connsiteX8" fmla="*/ 4441372 w 4441372"/>
              <a:gd name="connsiteY8" fmla="*/ 253642 h 206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1372" h="2063781">
                <a:moveTo>
                  <a:pt x="0" y="2063781"/>
                </a:moveTo>
                <a:cubicBezTo>
                  <a:pt x="76200" y="1903605"/>
                  <a:pt x="152400" y="1743429"/>
                  <a:pt x="251927" y="1587919"/>
                </a:cubicBezTo>
                <a:cubicBezTo>
                  <a:pt x="351454" y="1432409"/>
                  <a:pt x="463420" y="1287784"/>
                  <a:pt x="597159" y="1130719"/>
                </a:cubicBezTo>
                <a:cubicBezTo>
                  <a:pt x="730898" y="973654"/>
                  <a:pt x="872412" y="788597"/>
                  <a:pt x="1054359" y="645528"/>
                </a:cubicBezTo>
                <a:cubicBezTo>
                  <a:pt x="1236306" y="502459"/>
                  <a:pt x="1460241" y="370274"/>
                  <a:pt x="1688841" y="272303"/>
                </a:cubicBezTo>
                <a:cubicBezTo>
                  <a:pt x="1917441" y="174331"/>
                  <a:pt x="2156926" y="102797"/>
                  <a:pt x="2425959" y="57699"/>
                </a:cubicBezTo>
                <a:cubicBezTo>
                  <a:pt x="2694992" y="12601"/>
                  <a:pt x="3038670" y="-6061"/>
                  <a:pt x="3303037" y="1715"/>
                </a:cubicBezTo>
                <a:cubicBezTo>
                  <a:pt x="3567404" y="9491"/>
                  <a:pt x="3822441" y="62364"/>
                  <a:pt x="4012163" y="104352"/>
                </a:cubicBezTo>
                <a:cubicBezTo>
                  <a:pt x="4201885" y="146340"/>
                  <a:pt x="4321628" y="199991"/>
                  <a:pt x="4441372" y="25364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8112224" y="2348880"/>
            <a:ext cx="360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blipFill>
                <a:blip r:embed="rId6"/>
                <a:stretch>
                  <a:fillRect l="-1759" r="-251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5693B4F-4FD0-4B9C-93B4-B46EC68C2277}"/>
              </a:ext>
            </a:extLst>
          </p:cNvPr>
          <p:cNvSpPr/>
          <p:nvPr/>
        </p:nvSpPr>
        <p:spPr>
          <a:xfrm>
            <a:off x="2519265" y="2435290"/>
            <a:ext cx="4478694" cy="2034073"/>
          </a:xfrm>
          <a:custGeom>
            <a:avLst/>
            <a:gdLst>
              <a:gd name="connsiteX0" fmla="*/ 0 w 4478694"/>
              <a:gd name="connsiteY0" fmla="*/ 2034073 h 2034073"/>
              <a:gd name="connsiteX1" fmla="*/ 205274 w 4478694"/>
              <a:gd name="connsiteY1" fmla="*/ 1567543 h 2034073"/>
              <a:gd name="connsiteX2" fmla="*/ 522515 w 4478694"/>
              <a:gd name="connsiteY2" fmla="*/ 1091681 h 2034073"/>
              <a:gd name="connsiteX3" fmla="*/ 830425 w 4478694"/>
              <a:gd name="connsiteY3" fmla="*/ 727788 h 2034073"/>
              <a:gd name="connsiteX4" fmla="*/ 1110343 w 4478694"/>
              <a:gd name="connsiteY4" fmla="*/ 447869 h 2034073"/>
              <a:gd name="connsiteX5" fmla="*/ 1502229 w 4478694"/>
              <a:gd name="connsiteY5" fmla="*/ 214604 h 2034073"/>
              <a:gd name="connsiteX6" fmla="*/ 1978090 w 4478694"/>
              <a:gd name="connsiteY6" fmla="*/ 121298 h 2034073"/>
              <a:gd name="connsiteX7" fmla="*/ 2640564 w 4478694"/>
              <a:gd name="connsiteY7" fmla="*/ 139959 h 2034073"/>
              <a:gd name="connsiteX8" fmla="*/ 3498980 w 4478694"/>
              <a:gd name="connsiteY8" fmla="*/ 139959 h 2034073"/>
              <a:gd name="connsiteX9" fmla="*/ 4012164 w 4478694"/>
              <a:gd name="connsiteY9" fmla="*/ 83975 h 2034073"/>
              <a:gd name="connsiteX10" fmla="*/ 4357396 w 4478694"/>
              <a:gd name="connsiteY10" fmla="*/ 18661 h 2034073"/>
              <a:gd name="connsiteX11" fmla="*/ 4478694 w 4478694"/>
              <a:gd name="connsiteY11" fmla="*/ 0 h 203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8694" h="2034073">
                <a:moveTo>
                  <a:pt x="0" y="2034073"/>
                </a:moveTo>
                <a:cubicBezTo>
                  <a:pt x="59094" y="1879340"/>
                  <a:pt x="118188" y="1724608"/>
                  <a:pt x="205274" y="1567543"/>
                </a:cubicBezTo>
                <a:cubicBezTo>
                  <a:pt x="292360" y="1410478"/>
                  <a:pt x="418323" y="1231640"/>
                  <a:pt x="522515" y="1091681"/>
                </a:cubicBezTo>
                <a:cubicBezTo>
                  <a:pt x="626707" y="951722"/>
                  <a:pt x="732454" y="835090"/>
                  <a:pt x="830425" y="727788"/>
                </a:cubicBezTo>
                <a:cubicBezTo>
                  <a:pt x="928396" y="620486"/>
                  <a:pt x="998376" y="533400"/>
                  <a:pt x="1110343" y="447869"/>
                </a:cubicBezTo>
                <a:cubicBezTo>
                  <a:pt x="1222310" y="362338"/>
                  <a:pt x="1357605" y="269032"/>
                  <a:pt x="1502229" y="214604"/>
                </a:cubicBezTo>
                <a:cubicBezTo>
                  <a:pt x="1646853" y="160176"/>
                  <a:pt x="1788368" y="133739"/>
                  <a:pt x="1978090" y="121298"/>
                </a:cubicBezTo>
                <a:cubicBezTo>
                  <a:pt x="2167812" y="108857"/>
                  <a:pt x="2387082" y="136849"/>
                  <a:pt x="2640564" y="139959"/>
                </a:cubicBezTo>
                <a:cubicBezTo>
                  <a:pt x="2894046" y="143069"/>
                  <a:pt x="3270380" y="149290"/>
                  <a:pt x="3498980" y="139959"/>
                </a:cubicBezTo>
                <a:cubicBezTo>
                  <a:pt x="3727580" y="130628"/>
                  <a:pt x="3869095" y="104191"/>
                  <a:pt x="4012164" y="83975"/>
                </a:cubicBezTo>
                <a:cubicBezTo>
                  <a:pt x="4155233" y="63759"/>
                  <a:pt x="4279641" y="32657"/>
                  <a:pt x="4357396" y="18661"/>
                </a:cubicBezTo>
                <a:cubicBezTo>
                  <a:pt x="4435151" y="4665"/>
                  <a:pt x="4456922" y="2332"/>
                  <a:pt x="447869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BE2DFD9-AD81-4B14-9F32-3C871F719133}"/>
              </a:ext>
            </a:extLst>
          </p:cNvPr>
          <p:cNvCxnSpPr/>
          <p:nvPr/>
        </p:nvCxnSpPr>
        <p:spPr>
          <a:xfrm>
            <a:off x="8112224" y="270892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/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blipFill>
                <a:blip r:embed="rId7"/>
                <a:stretch>
                  <a:fillRect l="-1154" r="-192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A026578-FE19-4783-8576-8827906ECAD6}"/>
              </a:ext>
            </a:extLst>
          </p:cNvPr>
          <p:cNvSpPr/>
          <p:nvPr/>
        </p:nvSpPr>
        <p:spPr>
          <a:xfrm>
            <a:off x="9851174" y="3212976"/>
            <a:ext cx="34402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/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blipFill>
                <a:blip r:embed="rId8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7E230B-BA1C-4F22-89B1-8290B8EFFA88}"/>
              </a:ext>
            </a:extLst>
          </p:cNvPr>
          <p:cNvSpPr txBox="1"/>
          <p:nvPr/>
        </p:nvSpPr>
        <p:spPr>
          <a:xfrm flipH="1">
            <a:off x="8087863" y="5716792"/>
            <a:ext cx="40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Importante: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0326BA-7A82-4C2C-B98C-28434D12F414}"/>
              </a:ext>
            </a:extLst>
          </p:cNvPr>
          <p:cNvSpPr/>
          <p:nvPr/>
        </p:nvSpPr>
        <p:spPr>
          <a:xfrm>
            <a:off x="8118763" y="5633099"/>
            <a:ext cx="3593861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3" grpId="0" animBg="1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em Regressão Polinomial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/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blipFill>
                <a:blip r:embed="rId5"/>
                <a:stretch>
                  <a:fillRect l="-60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755619-0470-4CA0-85CE-C2656141A5D1}"/>
              </a:ext>
            </a:extLst>
          </p:cNvPr>
          <p:cNvSpPr txBox="1"/>
          <p:nvPr/>
        </p:nvSpPr>
        <p:spPr>
          <a:xfrm flipH="1">
            <a:off x="4871863" y="36984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5626FE-E9EB-4F84-B321-DE908FB0B2A2}"/>
              </a:ext>
            </a:extLst>
          </p:cNvPr>
          <p:cNvSpPr txBox="1"/>
          <p:nvPr/>
        </p:nvSpPr>
        <p:spPr>
          <a:xfrm flipH="1">
            <a:off x="4894830" y="40781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size²: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642516-05A3-46D3-BA1A-3134D413E40F}"/>
              </a:ext>
            </a:extLst>
          </p:cNvPr>
          <p:cNvSpPr txBox="1"/>
          <p:nvPr/>
        </p:nvSpPr>
        <p:spPr>
          <a:xfrm flipH="1">
            <a:off x="4894830" y="4447475"/>
            <a:ext cx="30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size³: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Polinomial: Possibilidades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7246002" y="3972014"/>
            <a:ext cx="3600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blipFill>
                <a:blip r:embed="rId6"/>
                <a:stretch>
                  <a:fillRect l="-1066" r="-195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FAA338EE-8E54-40CF-9703-3EE8793E45C6}"/>
              </a:ext>
            </a:extLst>
          </p:cNvPr>
          <p:cNvSpPr/>
          <p:nvPr/>
        </p:nvSpPr>
        <p:spPr>
          <a:xfrm>
            <a:off x="2420471" y="2388198"/>
            <a:ext cx="4894729" cy="2269863"/>
          </a:xfrm>
          <a:custGeom>
            <a:avLst/>
            <a:gdLst>
              <a:gd name="connsiteX0" fmla="*/ 0 w 4894729"/>
              <a:gd name="connsiteY0" fmla="*/ 2269863 h 2269863"/>
              <a:gd name="connsiteX1" fmla="*/ 172122 w 4894729"/>
              <a:gd name="connsiteY1" fmla="*/ 1850315 h 2269863"/>
              <a:gd name="connsiteX2" fmla="*/ 355002 w 4894729"/>
              <a:gd name="connsiteY2" fmla="*/ 1409251 h 2269863"/>
              <a:gd name="connsiteX3" fmla="*/ 645458 w 4894729"/>
              <a:gd name="connsiteY3" fmla="*/ 892884 h 2269863"/>
              <a:gd name="connsiteX4" fmla="*/ 1043491 w 4894729"/>
              <a:gd name="connsiteY4" fmla="*/ 527124 h 2269863"/>
              <a:gd name="connsiteX5" fmla="*/ 1710465 w 4894729"/>
              <a:gd name="connsiteY5" fmla="*/ 279698 h 2269863"/>
              <a:gd name="connsiteX6" fmla="*/ 2689411 w 4894729"/>
              <a:gd name="connsiteY6" fmla="*/ 107576 h 2269863"/>
              <a:gd name="connsiteX7" fmla="*/ 3636084 w 4894729"/>
              <a:gd name="connsiteY7" fmla="*/ 21515 h 2269863"/>
              <a:gd name="connsiteX8" fmla="*/ 4894729 w 4894729"/>
              <a:gd name="connsiteY8" fmla="*/ 0 h 226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4729" h="2269863">
                <a:moveTo>
                  <a:pt x="0" y="2269863"/>
                </a:moveTo>
                <a:lnTo>
                  <a:pt x="172122" y="1850315"/>
                </a:lnTo>
                <a:cubicBezTo>
                  <a:pt x="231289" y="1706880"/>
                  <a:pt x="276113" y="1568823"/>
                  <a:pt x="355002" y="1409251"/>
                </a:cubicBezTo>
                <a:cubicBezTo>
                  <a:pt x="433891" y="1249679"/>
                  <a:pt x="530710" y="1039905"/>
                  <a:pt x="645458" y="892884"/>
                </a:cubicBezTo>
                <a:cubicBezTo>
                  <a:pt x="760206" y="745863"/>
                  <a:pt x="865990" y="629322"/>
                  <a:pt x="1043491" y="527124"/>
                </a:cubicBezTo>
                <a:cubicBezTo>
                  <a:pt x="1220992" y="424926"/>
                  <a:pt x="1436145" y="349623"/>
                  <a:pt x="1710465" y="279698"/>
                </a:cubicBezTo>
                <a:cubicBezTo>
                  <a:pt x="1984785" y="209773"/>
                  <a:pt x="2368475" y="150606"/>
                  <a:pt x="2689411" y="107576"/>
                </a:cubicBezTo>
                <a:cubicBezTo>
                  <a:pt x="3010348" y="64545"/>
                  <a:pt x="3268531" y="39444"/>
                  <a:pt x="3636084" y="21515"/>
                </a:cubicBezTo>
                <a:cubicBezTo>
                  <a:pt x="4003637" y="3586"/>
                  <a:pt x="4449183" y="1793"/>
                  <a:pt x="4894729" y="0"/>
                </a:cubicBezTo>
              </a:path>
            </a:pathLst>
          </a:cu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Uma alternativa ao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B60564-4746-45EB-ACAA-D749562F1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16" y="1268760"/>
            <a:ext cx="9408368" cy="365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/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Normal </a:t>
                </a:r>
                <a:r>
                  <a:rPr lang="pt-BR" sz="2400" b="1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Equation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Método analítico para o parâmetro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ótimo. Uma tacada só!</a:t>
                </a:r>
                <a:endParaRPr lang="pt-BR" sz="2400" b="1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blipFill>
                <a:blip r:embed="rId6"/>
                <a:stretch>
                  <a:fillRect l="-94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Entendimento do Problema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3BBEA6-0E72-49E4-B077-365FFD43F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18" y="1262292"/>
            <a:ext cx="2814638" cy="229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/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blipFill>
                <a:blip r:embed="rId6"/>
                <a:stretch>
                  <a:fillRect l="-2845" r="-656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/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)≝0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/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blipFill>
                <a:blip r:embed="rId8"/>
                <a:stretch>
                  <a:fillRect l="-8197" r="-8743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/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/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/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=…=0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9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Size (feet²)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bedrooms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floors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Age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home (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years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Price ($1000)</a:t>
                          </a:r>
                        </a:p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 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58" t="-617" r="-910606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7513" t="-617" r="-510152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2000" t="-617" r="-3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2000" t="-617" r="-2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927" t="-617" r="-66667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5127" t="-617" r="-2538" b="-1969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1A4A8BB-8482-492F-8B4A-AD9FE9FD59CF}"/>
              </a:ext>
            </a:extLst>
          </p:cNvPr>
          <p:cNvCxnSpPr/>
          <p:nvPr/>
        </p:nvCxnSpPr>
        <p:spPr>
          <a:xfrm>
            <a:off x="2279576" y="4221089"/>
            <a:ext cx="1224136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560F47B-C422-4D8E-8B0A-B358C2D045D6}"/>
              </a:ext>
            </a:extLst>
          </p:cNvPr>
          <p:cNvCxnSpPr>
            <a:cxnSpLocks/>
          </p:cNvCxnSpPr>
          <p:nvPr/>
        </p:nvCxnSpPr>
        <p:spPr>
          <a:xfrm>
            <a:off x="3503712" y="4221089"/>
            <a:ext cx="72008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E805F28-492E-45FC-A428-1E5FC79CB0A4}"/>
              </a:ext>
            </a:extLst>
          </p:cNvPr>
          <p:cNvCxnSpPr>
            <a:cxnSpLocks/>
          </p:cNvCxnSpPr>
          <p:nvPr/>
        </p:nvCxnSpPr>
        <p:spPr>
          <a:xfrm>
            <a:off x="4655840" y="4221089"/>
            <a:ext cx="36004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414118-B0CA-4A98-9ABF-DA34AFB5EC9F}"/>
              </a:ext>
            </a:extLst>
          </p:cNvPr>
          <p:cNvCxnSpPr>
            <a:cxnSpLocks/>
          </p:cNvCxnSpPr>
          <p:nvPr/>
        </p:nvCxnSpPr>
        <p:spPr>
          <a:xfrm flipH="1">
            <a:off x="5519936" y="4221089"/>
            <a:ext cx="585368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ACB01DA-CA45-490F-B8C5-A6E598BFCFDE}"/>
              </a:ext>
            </a:extLst>
          </p:cNvPr>
          <p:cNvCxnSpPr>
            <a:cxnSpLocks/>
          </p:cNvCxnSpPr>
          <p:nvPr/>
        </p:nvCxnSpPr>
        <p:spPr>
          <a:xfrm flipH="1">
            <a:off x="6240018" y="4251567"/>
            <a:ext cx="1512166" cy="50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8A87DB6-FDD9-4116-8DF5-2587A61C27A6}"/>
              </a:ext>
            </a:extLst>
          </p:cNvPr>
          <p:cNvCxnSpPr>
            <a:cxnSpLocks/>
          </p:cNvCxnSpPr>
          <p:nvPr/>
        </p:nvCxnSpPr>
        <p:spPr>
          <a:xfrm flipH="1">
            <a:off x="8688290" y="4282046"/>
            <a:ext cx="792086" cy="472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/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blipFill>
                <a:blip r:embed="rId7"/>
                <a:stretch>
                  <a:fillRect l="-794" r="-396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/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blipFill>
                <a:blip r:embed="rId8"/>
                <a:stretch>
                  <a:fillRect l="-701" r="-1402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/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×1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blipFill>
                <a:blip r:embed="rId9"/>
                <a:stretch>
                  <a:fillRect l="-912" r="-1824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/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CD22E2-6DDC-447B-B9D1-5CF3719A8DB6}"/>
              </a:ext>
            </a:extLst>
          </p:cNvPr>
          <p:cNvSpPr txBox="1"/>
          <p:nvPr/>
        </p:nvSpPr>
        <p:spPr>
          <a:xfrm flipH="1">
            <a:off x="1058236" y="4699302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18B6B3-8187-4A55-B78F-8A5D0E7AD608}"/>
              </a:ext>
            </a:extLst>
          </p:cNvPr>
          <p:cNvSpPr txBox="1"/>
          <p:nvPr/>
        </p:nvSpPr>
        <p:spPr>
          <a:xfrm flipH="1">
            <a:off x="8112224" y="5893090"/>
            <a:ext cx="399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Não precisa de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63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9416" y="1678225"/>
          <a:ext cx="4019872" cy="3501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in feet² (x)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($) in 1000’s (y)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/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l="-1462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/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l="-1793"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/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l="-248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/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/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blipFill>
                <a:blip r:embed="rId9"/>
                <a:stretch>
                  <a:fillRect l="-41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188C76B3-EF71-499B-9573-113F6055D6C4}"/>
              </a:ext>
            </a:extLst>
          </p:cNvPr>
          <p:cNvSpPr/>
          <p:nvPr/>
        </p:nvSpPr>
        <p:spPr>
          <a:xfrm>
            <a:off x="5807968" y="3573016"/>
            <a:ext cx="2633997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Octave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/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8B92983B-EC96-432E-B557-4CC31DD43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45" y="1772816"/>
            <a:ext cx="2916907" cy="8046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B23DE2-50A3-46EB-87F0-FAC757FF7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648" y="3212976"/>
            <a:ext cx="3785489" cy="3025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5A3EBF-6953-4307-BEF4-9EAA4BCD3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096" y="3212976"/>
            <a:ext cx="1984304" cy="2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r>
              <a:rPr lang="pt-BR" dirty="0">
                <a:latin typeface="Consolas" panose="020B0609020204030204" pitchFamily="49" charset="0"/>
              </a:rPr>
              <a:t> x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 que é melhor para encontrar os parâmetros ótimos?</a:t>
            </a:r>
          </a:p>
        </p:txBody>
      </p:sp>
    </p:spTree>
    <p:extLst>
      <p:ext uri="{BB962C8B-B14F-4D97-AF65-F5344CB8AC3E}">
        <p14:creationId xmlns:p14="http://schemas.microsoft.com/office/powerpoint/2010/main" val="9164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i="1" dirty="0">
                <a:solidFill>
                  <a:schemeClr val="tx1"/>
                </a:solidFill>
                <a:latin typeface="OCR A Extended" panose="02010509020102010303" pitchFamily="50" charset="0"/>
              </a:rPr>
              <a:t>versus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119B51-22E0-4420-815F-6128FA9F5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276872"/>
            <a:ext cx="10441999" cy="21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Vectorization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Otimizando cálculos</a:t>
            </a:r>
          </a:p>
        </p:txBody>
      </p:sp>
    </p:spTree>
    <p:extLst>
      <p:ext uri="{BB962C8B-B14F-4D97-AF65-F5344CB8AC3E}">
        <p14:creationId xmlns:p14="http://schemas.microsoft.com/office/powerpoint/2010/main" val="17296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/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/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B106B5C-48D6-408B-8E3F-DF29DFE7C4F6}"/>
              </a:ext>
            </a:extLst>
          </p:cNvPr>
          <p:cNvSpPr txBox="1"/>
          <p:nvPr/>
        </p:nvSpPr>
        <p:spPr>
          <a:xfrm flipH="1">
            <a:off x="677008" y="1585259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um único exemplo 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predição de apenas uma linha):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/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/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/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63C4F3-E8C3-4171-9C15-FF9161622227}"/>
              </a:ext>
            </a:extLst>
          </p:cNvPr>
          <p:cNvSpPr txBox="1"/>
          <p:nvPr/>
        </p:nvSpPr>
        <p:spPr>
          <a:xfrm flipH="1">
            <a:off x="695400" y="4008807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todos os exemplos de uma única vez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todas as predições como um vetor de dimensões m x 1):</a:t>
            </a:r>
          </a:p>
        </p:txBody>
      </p:sp>
    </p:spTree>
    <p:extLst>
      <p:ext uri="{BB962C8B-B14F-4D97-AF65-F5344CB8AC3E}">
        <p14:creationId xmlns:p14="http://schemas.microsoft.com/office/powerpoint/2010/main" val="278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Cost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Function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0B55A8C-6096-462B-9694-1381F8F37347}"/>
              </a:ext>
            </a:extLst>
          </p:cNvPr>
          <p:cNvSpPr txBox="1"/>
          <p:nvPr/>
        </p:nvSpPr>
        <p:spPr>
          <a:xfrm flipH="1">
            <a:off x="677008" y="1585259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aprendido até o momento: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00D46F-620C-4BDF-BBAA-A667A68BCBCE}"/>
              </a:ext>
            </a:extLst>
          </p:cNvPr>
          <p:cNvSpPr txBox="1"/>
          <p:nvPr/>
        </p:nvSpPr>
        <p:spPr>
          <a:xfrm flipH="1">
            <a:off x="677008" y="374129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Versão vetorizada: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/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Onde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descreve o vetor com todos os valores de saída y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blipFill>
                <a:blip r:embed="rId7"/>
                <a:stretch>
                  <a:fillRect l="-270" t="-10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9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Notações Matriciais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/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/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7CB2CC-84B2-4C37-B3EB-65BDBD4C5951}"/>
              </a:ext>
            </a:extLst>
          </p:cNvPr>
          <p:cNvSpPr txBox="1"/>
          <p:nvPr/>
        </p:nvSpPr>
        <p:spPr>
          <a:xfrm flipH="1">
            <a:off x="825961" y="5343281"/>
            <a:ext cx="377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rule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vectorized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/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8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Testando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7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8EC3C0-4875-4086-B5FD-3663C267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421297"/>
            <a:ext cx="7839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09450F-DD29-484D-9D77-207762EE9BB3}"/>
              </a:ext>
            </a:extLst>
          </p:cNvPr>
          <p:cNvSpPr txBox="1"/>
          <p:nvPr/>
        </p:nvSpPr>
        <p:spPr>
          <a:xfrm flipH="1">
            <a:off x="4079776" y="2780928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 0,52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0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8D1157D4-3617-4CE4-85F9-B3CEC0AB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24506"/>
              </p:ext>
            </p:extLst>
          </p:nvPr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blipFill>
                <a:blip r:embed="rId10"/>
                <a:stretch>
                  <a:fillRect l="-2347" r="-117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blipFill>
                <a:blip r:embed="rId11"/>
                <a:stretch>
                  <a:fillRect l="-1389" t="-4255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blipFill>
                <a:blip r:embed="rId12"/>
                <a:stretch>
                  <a:fillRect l="-1389" t="-3175" b="-20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1F11B3-EF5A-4D5C-850D-6F2FA74C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00100"/>
            <a:ext cx="7620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ED63-3E28-4EF1-8ED5-91BBE87C7DA5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D7C483-1CC5-4DF8-A12B-05FC3291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814387"/>
            <a:ext cx="78962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ED63-3E28-4EF1-8ED5-91BBE87C7DA5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CC83DF-EDB3-4029-86D7-3460BCF9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795337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54A81A-11D5-4FDD-B9BB-B878144F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571625"/>
            <a:ext cx="7696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123C2A-8836-482C-A69E-016BED4A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1671637"/>
            <a:ext cx="76295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0C5B96-413D-4E0E-B03F-874C4F2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443037"/>
            <a:ext cx="77057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71DC95-E0A1-4B41-A915-B7DB19AD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366837"/>
            <a:ext cx="79724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340680-C8CD-4506-AC7A-765B7BB1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566862"/>
            <a:ext cx="7705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481A5-5625-4B55-B95D-34A43CDF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604962"/>
            <a:ext cx="78771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blipFill>
                <a:blip r:embed="rId10"/>
                <a:stretch>
                  <a:fillRect l="-2817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1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blipFill>
                <a:blip r:embed="rId5"/>
                <a:stretch>
                  <a:fillRect l="-423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3A094C94-D417-4300-8CA8-A7258E456A5A}"/>
              </a:ext>
            </a:extLst>
          </p:cNvPr>
          <p:cNvSpPr txBox="1"/>
          <p:nvPr/>
        </p:nvSpPr>
        <p:spPr>
          <a:xfrm flipH="1">
            <a:off x="983432" y="1881360"/>
            <a:ext cx="17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Antigamente: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5EB048-1D0D-4107-B179-6E59B5DCF735}"/>
              </a:ext>
            </a:extLst>
          </p:cNvPr>
          <p:cNvSpPr txBox="1"/>
          <p:nvPr/>
        </p:nvSpPr>
        <p:spPr>
          <a:xfrm flipH="1">
            <a:off x="1732504" y="2348880"/>
            <a:ext cx="10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Agora: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/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blipFill>
                <a:blip r:embed="rId6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8D8D9FE5-BD16-467C-BA48-1F58A0482D9C}"/>
              </a:ext>
            </a:extLst>
          </p:cNvPr>
          <p:cNvSpPr txBox="1"/>
          <p:nvPr/>
        </p:nvSpPr>
        <p:spPr>
          <a:xfrm flipH="1">
            <a:off x="3647728" y="3244334"/>
            <a:ext cx="612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Cada qual representando uma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diferente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548677-F9AA-42F3-8EEF-203F3C7FD7F9}"/>
              </a:ext>
            </a:extLst>
          </p:cNvPr>
          <p:cNvCxnSpPr/>
          <p:nvPr/>
        </p:nvCxnSpPr>
        <p:spPr>
          <a:xfrm flipH="1" flipV="1">
            <a:off x="5303912" y="2852936"/>
            <a:ext cx="2160240" cy="39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9B527D0-A96E-4B3D-8353-F02DAB6897C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718212"/>
            <a:ext cx="1368152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FDF9CAA4-63C4-487A-827D-8BC7889D517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08B7024-1752-47AC-97BD-48220BAAAEDB}"/>
              </a:ext>
            </a:extLst>
          </p:cNvPr>
          <p:cNvCxnSpPr>
            <a:cxnSpLocks/>
          </p:cNvCxnSpPr>
          <p:nvPr/>
        </p:nvCxnSpPr>
        <p:spPr>
          <a:xfrm flipV="1">
            <a:off x="7464152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E658D74-B8F0-45A2-B882-1F53988E5E51}"/>
              </a:ext>
            </a:extLst>
          </p:cNvPr>
          <p:cNvSpPr txBox="1"/>
          <p:nvPr/>
        </p:nvSpPr>
        <p:spPr>
          <a:xfrm flipH="1">
            <a:off x="1001289" y="4237977"/>
            <a:ext cx="17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Forma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blipFill>
                <a:blip r:embed="rId7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Multivariate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Linear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Regression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/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convenção, é dado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e, portanto,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blipFill>
                <a:blip r:embed="rId6"/>
                <a:stretch>
                  <a:fillRect l="-670" b="-19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/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/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/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blipFill>
                <a:blip r:embed="rId9"/>
                <a:stretch>
                  <a:fillRect l="-1915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/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blipFill>
                <a:blip r:embed="rId10"/>
                <a:stretch>
                  <a:fillRect l="-6707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>
            <a:extLst>
              <a:ext uri="{FF2B5EF4-FFF2-40B4-BE49-F238E27FC236}">
                <a16:creationId xmlns:a16="http://schemas.microsoft.com/office/drawing/2014/main" id="{EB1551F3-C058-4D74-A894-029AB3F78F84}"/>
              </a:ext>
            </a:extLst>
          </p:cNvPr>
          <p:cNvSpPr/>
          <p:nvPr/>
        </p:nvSpPr>
        <p:spPr>
          <a:xfrm>
            <a:off x="6512805" y="5161838"/>
            <a:ext cx="732228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90F23-5CD2-4EDB-A9E7-416822D0B268}"/>
              </a:ext>
            </a:extLst>
          </p:cNvPr>
          <p:cNvCxnSpPr/>
          <p:nvPr/>
        </p:nvCxnSpPr>
        <p:spPr>
          <a:xfrm>
            <a:off x="6384032" y="3120786"/>
            <a:ext cx="0" cy="174355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/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/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388AE79-18B5-447C-BED6-2B10F1157AB4}"/>
              </a:ext>
            </a:extLst>
          </p:cNvPr>
          <p:cNvCxnSpPr/>
          <p:nvPr/>
        </p:nvCxnSpPr>
        <p:spPr>
          <a:xfrm flipV="1">
            <a:off x="7245032" y="3861048"/>
            <a:ext cx="795184" cy="130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2D108FA-D236-4BD1-B6DC-97CF03800891}"/>
              </a:ext>
            </a:extLst>
          </p:cNvPr>
          <p:cNvCxnSpPr>
            <a:cxnSpLocks/>
          </p:cNvCxnSpPr>
          <p:nvPr/>
        </p:nvCxnSpPr>
        <p:spPr>
          <a:xfrm flipV="1">
            <a:off x="7245031" y="4513766"/>
            <a:ext cx="149068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9D0A28-FC94-45DE-A810-E2A106A1D95E}"/>
              </a:ext>
            </a:extLst>
          </p:cNvPr>
          <p:cNvSpPr txBox="1"/>
          <p:nvPr/>
        </p:nvSpPr>
        <p:spPr>
          <a:xfrm flipH="1">
            <a:off x="8429245" y="548587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Cálculo para apenas 1 exemplo de treinamento!</a:t>
            </a:r>
          </a:p>
        </p:txBody>
      </p:sp>
    </p:spTree>
    <p:extLst>
      <p:ext uri="{BB962C8B-B14F-4D97-AF65-F5344CB8AC3E}">
        <p14:creationId xmlns:p14="http://schemas.microsoft.com/office/powerpoint/2010/main" val="1287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8" grpId="0" animBg="1"/>
      <p:bldP spid="2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Funcionamento do algoritmo para múltiplas variáveis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Definindo Notações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/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3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EF33DA-C735-4E8A-97DD-58F937E3DEFF}"/>
              </a:ext>
            </a:extLst>
          </p:cNvPr>
          <p:cNvSpPr txBox="1"/>
          <p:nvPr/>
        </p:nvSpPr>
        <p:spPr>
          <a:xfrm flipH="1">
            <a:off x="1055440" y="1827572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531B68-10BF-4D2E-9A62-FB2EB7EDC15C}"/>
              </a:ext>
            </a:extLst>
          </p:cNvPr>
          <p:cNvSpPr txBox="1"/>
          <p:nvPr/>
        </p:nvSpPr>
        <p:spPr>
          <a:xfrm flipH="1">
            <a:off x="1055440" y="2479461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/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blipFill>
                <a:blip r:embed="rId6"/>
                <a:stretch>
                  <a:fillRect l="-4604"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48E4B6-741B-4967-BC13-3A6470B5A4A0}"/>
              </a:ext>
            </a:extLst>
          </p:cNvPr>
          <p:cNvSpPr txBox="1"/>
          <p:nvPr/>
        </p:nvSpPr>
        <p:spPr>
          <a:xfrm flipH="1">
            <a:off x="551384" y="3346217"/>
            <a:ext cx="238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Cost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Function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/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209346" y="451066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3258406" y="4509120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3179676" y="5792468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199282E-F385-4F3D-AF80-7370B9ACDEB2}"/>
              </a:ext>
            </a:extLst>
          </p:cNvPr>
          <p:cNvCxnSpPr>
            <a:cxnSpLocks/>
          </p:cNvCxnSpPr>
          <p:nvPr/>
        </p:nvCxnSpPr>
        <p:spPr>
          <a:xfrm flipV="1">
            <a:off x="3179676" y="2716017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/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8810C74D-657A-4AC3-B32A-83F3F25D0FFA}"/>
              </a:ext>
            </a:extLst>
          </p:cNvPr>
          <p:cNvSpPr/>
          <p:nvPr/>
        </p:nvSpPr>
        <p:spPr>
          <a:xfrm>
            <a:off x="5591944" y="2447206"/>
            <a:ext cx="433554" cy="46166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/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blipFill>
                <a:blip r:embed="rId10"/>
                <a:stretch>
                  <a:fillRect l="-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F35BA78-38D4-47A0-A1E8-21DD1EC8BE54}"/>
              </a:ext>
            </a:extLst>
          </p:cNvPr>
          <p:cNvCxnSpPr>
            <a:cxnSpLocks/>
          </p:cNvCxnSpPr>
          <p:nvPr/>
        </p:nvCxnSpPr>
        <p:spPr>
          <a:xfrm flipV="1">
            <a:off x="3179676" y="3621194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6E1633A0-B0CB-4BF5-B4A0-E6454B76E5CC}"/>
              </a:ext>
            </a:extLst>
          </p:cNvPr>
          <p:cNvSpPr/>
          <p:nvPr/>
        </p:nvSpPr>
        <p:spPr>
          <a:xfrm>
            <a:off x="3686756" y="3893173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/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blipFill>
                <a:blip r:embed="rId11"/>
                <a:stretch>
                  <a:fillRect l="-3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>
            <a:extLst>
              <a:ext uri="{FF2B5EF4-FFF2-40B4-BE49-F238E27FC236}">
                <a16:creationId xmlns:a16="http://schemas.microsoft.com/office/drawing/2014/main" id="{62950439-32A9-4C62-B28A-7CE69463691A}"/>
              </a:ext>
            </a:extLst>
          </p:cNvPr>
          <p:cNvSpPr/>
          <p:nvPr/>
        </p:nvSpPr>
        <p:spPr>
          <a:xfrm>
            <a:off x="7248128" y="5005297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AC8E5DF-ACD1-4AF0-A91F-892A0B871933}"/>
              </a:ext>
            </a:extLst>
          </p:cNvPr>
          <p:cNvCxnSpPr>
            <a:cxnSpLocks/>
          </p:cNvCxnSpPr>
          <p:nvPr/>
        </p:nvCxnSpPr>
        <p:spPr>
          <a:xfrm>
            <a:off x="5511963" y="5304041"/>
            <a:ext cx="1456105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2" grpId="0" animBg="1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1680</TotalTime>
  <Words>1431</Words>
  <Application>Microsoft Office PowerPoint</Application>
  <PresentationFormat>Widescreen</PresentationFormat>
  <Paragraphs>394</Paragraphs>
  <Slides>48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Century Schoolbook</vt:lpstr>
      <vt:lpstr>Consolas</vt:lpstr>
      <vt:lpstr>OCR A Extended</vt:lpstr>
      <vt:lpstr>ESBOÇO DA CIDADE 16 X 9</vt:lpstr>
      <vt:lpstr>Definitive Regression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</vt:lpstr>
      <vt:lpstr>Apresentação do PowerPoint</vt:lpstr>
      <vt:lpstr>Apresentação do PowerPoint</vt:lpstr>
      <vt:lpstr>Feature Scaling</vt:lpstr>
      <vt:lpstr>Apresentação do PowerPoint</vt:lpstr>
      <vt:lpstr>Apresentação do PowerPoint</vt:lpstr>
      <vt:lpstr>Apresentação do PowerPoint</vt:lpstr>
      <vt:lpstr>Apresentação do PowerPoint</vt:lpstr>
      <vt:lpstr>Learning Rate</vt:lpstr>
      <vt:lpstr>Apresentação do PowerPoint</vt:lpstr>
      <vt:lpstr>Apresentação do PowerPoint</vt:lpstr>
      <vt:lpstr>Apresentação do PowerPoint</vt:lpstr>
      <vt:lpstr>Polynomial Regression</vt:lpstr>
      <vt:lpstr>Apresentação do PowerPoint</vt:lpstr>
      <vt:lpstr>Apresentação do PowerPoint</vt:lpstr>
      <vt:lpstr>Apresentação do PowerPoint</vt:lpstr>
      <vt:lpstr>Apresentação do PowerPoint</vt:lpstr>
      <vt:lpstr>Normal 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x Normal Equation</vt:lpstr>
      <vt:lpstr>Apresentação do PowerPoint</vt:lpstr>
      <vt:lpstr>Vectorization</vt:lpstr>
      <vt:lpstr>Apresentação do PowerPoint</vt:lpstr>
      <vt:lpstr>Apresentação do PowerPoint</vt:lpstr>
      <vt:lpstr>Apresentação do PowerPoint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thipanini94@gmail.com</cp:lastModifiedBy>
  <cp:revision>118</cp:revision>
  <dcterms:created xsi:type="dcterms:W3CDTF">2018-11-14T21:09:33Z</dcterms:created>
  <dcterms:modified xsi:type="dcterms:W3CDTF">2019-04-06T17:59:44Z</dcterms:modified>
</cp:coreProperties>
</file>